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8" r:id="rId4"/>
    <p:sldId id="269" r:id="rId5"/>
    <p:sldId id="263" r:id="rId6"/>
    <p:sldId id="271" r:id="rId7"/>
    <p:sldId id="272" r:id="rId8"/>
    <p:sldId id="27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p:cViewPr varScale="1">
        <p:scale>
          <a:sx n="106" d="100"/>
          <a:sy n="106" d="100"/>
        </p:scale>
        <p:origin x="180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17F1138D-5EC6-4606-90C0-72A2FAD973C7}" type="datetimeFigureOut">
              <a:rPr lang="en-US" smtClean="0"/>
              <a:pPr/>
              <a:t>10/30/16</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F20434F3-CFCB-4B6D-851B-27EDF725328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F1138D-5EC6-4606-90C0-72A2FAD973C7}" type="datetimeFigureOut">
              <a:rPr lang="en-US" smtClean="0"/>
              <a:pPr/>
              <a:t>10/30/16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434F3-CFCB-4B6D-851B-27EDF72532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17F1138D-5EC6-4606-90C0-72A2FAD973C7}" type="datetimeFigureOut">
              <a:rPr lang="en-US" smtClean="0"/>
              <a:pPr/>
              <a:t>10/30/16</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fld id="{F20434F3-CFCB-4B6D-851B-27EDF72532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F1138D-5EC6-4606-90C0-72A2FAD973C7}" type="datetimeFigureOut">
              <a:rPr lang="en-US" smtClean="0"/>
              <a:pPr/>
              <a:t>10/30/16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434F3-CFCB-4B6D-851B-27EDF72532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17F1138D-5EC6-4606-90C0-72A2FAD973C7}" type="datetimeFigureOut">
              <a:rPr lang="en-US" smtClean="0"/>
              <a:pPr/>
              <a:t>10/30/16</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F20434F3-CFCB-4B6D-851B-27EDF725328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F1138D-5EC6-4606-90C0-72A2FAD973C7}" type="datetimeFigureOut">
              <a:rPr lang="en-US" smtClean="0"/>
              <a:pPr/>
              <a:t>10/30/16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434F3-CFCB-4B6D-851B-27EDF72532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7F1138D-5EC6-4606-90C0-72A2FAD973C7}" type="datetimeFigureOut">
              <a:rPr lang="en-US" smtClean="0"/>
              <a:pPr/>
              <a:t>10/30/16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0434F3-CFCB-4B6D-851B-27EDF72532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F1138D-5EC6-4606-90C0-72A2FAD973C7}" type="datetimeFigureOut">
              <a:rPr lang="en-US" smtClean="0"/>
              <a:pPr/>
              <a:t>10/30/16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0434F3-CFCB-4B6D-851B-27EDF72532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17F1138D-5EC6-4606-90C0-72A2FAD973C7}" type="datetimeFigureOut">
              <a:rPr lang="en-US" smtClean="0"/>
              <a:pPr/>
              <a:t>10/30/16</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p>
            <a:fld id="{F20434F3-CFCB-4B6D-851B-27EDF72532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F1138D-5EC6-4606-90C0-72A2FAD973C7}" type="datetimeFigureOut">
              <a:rPr lang="en-US" smtClean="0"/>
              <a:pPr/>
              <a:t>10/30/16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434F3-CFCB-4B6D-851B-27EDF72532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17F1138D-5EC6-4606-90C0-72A2FAD973C7}" type="datetimeFigureOut">
              <a:rPr lang="en-US" smtClean="0"/>
              <a:pPr/>
              <a:t>10/30/16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434F3-CFCB-4B6D-851B-27EDF7253289}"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17F1138D-5EC6-4606-90C0-72A2FAD973C7}" type="datetimeFigureOut">
              <a:rPr lang="en-US" smtClean="0"/>
              <a:pPr/>
              <a:t>10/30/16</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F20434F3-CFCB-4B6D-851B-27EDF72532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4.gif"/><Relationship Id="rId4" Type="http://schemas.openxmlformats.org/officeDocument/2006/relationships/image" Target="../media/image25.jpeg"/><Relationship Id="rId5" Type="http://schemas.openxmlformats.org/officeDocument/2006/relationships/image" Target="../media/image26.gif"/><Relationship Id="rId6" Type="http://schemas.openxmlformats.org/officeDocument/2006/relationships/image" Target="../media/image27.jpeg"/><Relationship Id="rId7" Type="http://schemas.openxmlformats.org/officeDocument/2006/relationships/image" Target="../media/image28.jpeg"/><Relationship Id="rId8"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JcBkJEOnJi0" TargetMode="External"/><Relationship Id="rId3" Type="http://schemas.openxmlformats.org/officeDocument/2006/relationships/hyperlink" Target="http://www.youtube.com/watch?v=WgsR6lR2Pr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ibTWQogsbL8" TargetMode="External"/><Relationship Id="rId3"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239000" cy="1143000"/>
          </a:xfrm>
        </p:spPr>
        <p:txBody>
          <a:bodyPr/>
          <a:lstStyle/>
          <a:p>
            <a:r>
              <a:rPr lang="en-US" dirty="0" smtClean="0"/>
              <a:t>Movement</a:t>
            </a:r>
            <a:endParaRPr lang="en-US" dirty="0"/>
          </a:p>
        </p:txBody>
      </p:sp>
      <p:sp>
        <p:nvSpPr>
          <p:cNvPr id="3" name="Content Placeholder 2"/>
          <p:cNvSpPr>
            <a:spLocks noGrp="1"/>
          </p:cNvSpPr>
          <p:nvPr>
            <p:ph idx="1"/>
          </p:nvPr>
        </p:nvSpPr>
        <p:spPr>
          <a:xfrm>
            <a:off x="304800" y="1609416"/>
            <a:ext cx="2971800" cy="4846320"/>
          </a:xfrm>
        </p:spPr>
        <p:txBody>
          <a:bodyPr/>
          <a:lstStyle/>
          <a:p>
            <a:r>
              <a:rPr lang="en-US" sz="4000" dirty="0" smtClean="0"/>
              <a:t>Cars are very important!</a:t>
            </a:r>
          </a:p>
          <a:p>
            <a:r>
              <a:rPr lang="en-US" sz="4000" dirty="0" smtClean="0"/>
              <a:t>Trains</a:t>
            </a:r>
          </a:p>
          <a:p>
            <a:r>
              <a:rPr lang="en-US" sz="4000" dirty="0" smtClean="0"/>
              <a:t>Boats</a:t>
            </a:r>
          </a:p>
          <a:p>
            <a:r>
              <a:rPr lang="en-US" sz="4000" dirty="0" smtClean="0"/>
              <a:t>Bridges</a:t>
            </a:r>
          </a:p>
          <a:p>
            <a:endParaRPr lang="en-US" dirty="0"/>
          </a:p>
        </p:txBody>
      </p:sp>
      <p:pic>
        <p:nvPicPr>
          <p:cNvPr id="2050" name="Picture 2" descr="Mackinac Bridge, Mackinaw City, Mackinac Island - Click photo for **LARGE VIEW ON BLACK**"/>
          <p:cNvPicPr>
            <a:picLocks noChangeAspect="1" noChangeArrowheads="1"/>
          </p:cNvPicPr>
          <p:nvPr/>
        </p:nvPicPr>
        <p:blipFill>
          <a:blip r:embed="rId2" cstate="print"/>
          <a:srcRect/>
          <a:stretch>
            <a:fillRect/>
          </a:stretch>
        </p:blipFill>
        <p:spPr bwMode="auto">
          <a:xfrm>
            <a:off x="3238500" y="3505200"/>
            <a:ext cx="4762500" cy="3171826"/>
          </a:xfrm>
          <a:prstGeom prst="rect">
            <a:avLst/>
          </a:prstGeom>
          <a:noFill/>
        </p:spPr>
      </p:pic>
      <p:pic>
        <p:nvPicPr>
          <p:cNvPr id="2052" name="Picture 4" descr="http://media.mlive.com/business_impact/photo/mesabi-miner-soo-locksjpg-e71fa8b672bde1fd.jpg"/>
          <p:cNvPicPr>
            <a:picLocks noChangeAspect="1" noChangeArrowheads="1"/>
          </p:cNvPicPr>
          <p:nvPr/>
        </p:nvPicPr>
        <p:blipFill>
          <a:blip r:embed="rId3" cstate="print"/>
          <a:srcRect/>
          <a:stretch>
            <a:fillRect/>
          </a:stretch>
        </p:blipFill>
        <p:spPr bwMode="auto">
          <a:xfrm>
            <a:off x="3200400" y="228600"/>
            <a:ext cx="4817806" cy="3200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239000" cy="1143000"/>
          </a:xfrm>
        </p:spPr>
        <p:txBody>
          <a:bodyPr>
            <a:normAutofit fontScale="90000"/>
          </a:bodyPr>
          <a:lstStyle/>
          <a:p>
            <a:r>
              <a:rPr lang="en-US" dirty="0" smtClean="0"/>
              <a:t>Human Environment Interaction</a:t>
            </a:r>
            <a:endParaRPr lang="en-US" dirty="0"/>
          </a:p>
        </p:txBody>
      </p:sp>
      <p:sp>
        <p:nvSpPr>
          <p:cNvPr id="3" name="Content Placeholder 2"/>
          <p:cNvSpPr>
            <a:spLocks noGrp="1"/>
          </p:cNvSpPr>
          <p:nvPr>
            <p:ph idx="1"/>
          </p:nvPr>
        </p:nvSpPr>
        <p:spPr>
          <a:xfrm>
            <a:off x="152400" y="1600200"/>
            <a:ext cx="5029200" cy="4846320"/>
          </a:xfrm>
        </p:spPr>
        <p:txBody>
          <a:bodyPr>
            <a:normAutofit/>
          </a:bodyPr>
          <a:lstStyle/>
          <a:p>
            <a:r>
              <a:rPr lang="en-US" dirty="0" smtClean="0"/>
              <a:t>Goods</a:t>
            </a:r>
          </a:p>
          <a:p>
            <a:pPr lvl="1"/>
            <a:r>
              <a:rPr lang="en-US" dirty="0" smtClean="0"/>
              <a:t>Livestock (cattle, chicken, turkey, dairy)</a:t>
            </a:r>
          </a:p>
          <a:p>
            <a:pPr lvl="1"/>
            <a:r>
              <a:rPr lang="en-US" dirty="0" smtClean="0"/>
              <a:t>Crops (corn, Christmas trees, apples, cherries)</a:t>
            </a:r>
          </a:p>
          <a:p>
            <a:pPr lvl="1"/>
            <a:r>
              <a:rPr lang="en-US" dirty="0" smtClean="0"/>
              <a:t>Cars</a:t>
            </a:r>
          </a:p>
          <a:p>
            <a:pPr lvl="1">
              <a:buNone/>
            </a:pPr>
            <a:endParaRPr lang="en-US" dirty="0" smtClean="0"/>
          </a:p>
        </p:txBody>
      </p:sp>
      <p:pic>
        <p:nvPicPr>
          <p:cNvPr id="6" name="Picture 5"/>
          <p:cNvPicPr>
            <a:picLocks noChangeAspect="1"/>
          </p:cNvPicPr>
          <p:nvPr/>
        </p:nvPicPr>
        <p:blipFill>
          <a:blip r:embed="rId2" cstate="print"/>
          <a:stretch>
            <a:fillRect/>
          </a:stretch>
        </p:blipFill>
        <p:spPr>
          <a:xfrm>
            <a:off x="3733800" y="990600"/>
            <a:ext cx="1219200" cy="1219200"/>
          </a:xfrm>
          <a:prstGeom prst="rect">
            <a:avLst/>
          </a:prstGeom>
        </p:spPr>
      </p:pic>
      <p:pic>
        <p:nvPicPr>
          <p:cNvPr id="7" name="Picture 6"/>
          <p:cNvPicPr>
            <a:picLocks noChangeAspect="1"/>
          </p:cNvPicPr>
          <p:nvPr/>
        </p:nvPicPr>
        <p:blipFill>
          <a:blip r:embed="rId3" cstate="print"/>
          <a:stretch>
            <a:fillRect/>
          </a:stretch>
        </p:blipFill>
        <p:spPr>
          <a:xfrm>
            <a:off x="5105400" y="152400"/>
            <a:ext cx="2865341" cy="2286000"/>
          </a:xfrm>
          <a:prstGeom prst="rect">
            <a:avLst/>
          </a:prstGeom>
        </p:spPr>
      </p:pic>
      <p:pic>
        <p:nvPicPr>
          <p:cNvPr id="8" name="Picture 7"/>
          <p:cNvPicPr>
            <a:picLocks noChangeAspect="1"/>
          </p:cNvPicPr>
          <p:nvPr/>
        </p:nvPicPr>
        <p:blipFill>
          <a:blip r:embed="rId4" cstate="print"/>
          <a:stretch>
            <a:fillRect/>
          </a:stretch>
        </p:blipFill>
        <p:spPr>
          <a:xfrm>
            <a:off x="5105400" y="2438400"/>
            <a:ext cx="2857500" cy="2159000"/>
          </a:xfrm>
          <a:prstGeom prst="rect">
            <a:avLst/>
          </a:prstGeom>
        </p:spPr>
      </p:pic>
      <p:pic>
        <p:nvPicPr>
          <p:cNvPr id="9" name="Picture 4" descr="https://fbcdn-sphotos-h-a.akamaihd.net/hphotos-ak-prn1/154329_10150120059251177_1008595_n.jpg"/>
          <p:cNvPicPr>
            <a:picLocks noChangeAspect="1" noChangeArrowheads="1"/>
          </p:cNvPicPr>
          <p:nvPr/>
        </p:nvPicPr>
        <p:blipFill>
          <a:blip r:embed="rId5" cstate="print"/>
          <a:srcRect/>
          <a:stretch>
            <a:fillRect/>
          </a:stretch>
        </p:blipFill>
        <p:spPr bwMode="auto">
          <a:xfrm>
            <a:off x="5105400" y="4572000"/>
            <a:ext cx="2856761" cy="2133600"/>
          </a:xfrm>
          <a:prstGeom prst="rect">
            <a:avLst/>
          </a:prstGeom>
          <a:noFill/>
        </p:spPr>
      </p:pic>
      <p:pic>
        <p:nvPicPr>
          <p:cNvPr id="10" name="Picture 9"/>
          <p:cNvPicPr>
            <a:picLocks noChangeAspect="1"/>
          </p:cNvPicPr>
          <p:nvPr/>
        </p:nvPicPr>
        <p:blipFill>
          <a:blip r:embed="rId6" cstate="print"/>
          <a:stretch>
            <a:fillRect/>
          </a:stretch>
        </p:blipFill>
        <p:spPr>
          <a:xfrm>
            <a:off x="2819400" y="3810000"/>
            <a:ext cx="2343739" cy="2895600"/>
          </a:xfrm>
          <a:prstGeom prst="rect">
            <a:avLst/>
          </a:prstGeom>
        </p:spPr>
      </p:pic>
      <p:pic>
        <p:nvPicPr>
          <p:cNvPr id="11" name="Picture 10"/>
          <p:cNvPicPr>
            <a:picLocks noChangeAspect="1"/>
          </p:cNvPicPr>
          <p:nvPr/>
        </p:nvPicPr>
        <p:blipFill>
          <a:blip r:embed="rId7" cstate="print"/>
          <a:stretch>
            <a:fillRect/>
          </a:stretch>
        </p:blipFill>
        <p:spPr>
          <a:xfrm>
            <a:off x="1447800" y="3810000"/>
            <a:ext cx="1350162" cy="1739900"/>
          </a:xfrm>
          <a:prstGeom prst="rect">
            <a:avLst/>
          </a:prstGeom>
        </p:spPr>
      </p:pic>
      <p:pic>
        <p:nvPicPr>
          <p:cNvPr id="12" name="Picture 2" descr="https://encrypted-tbn2.gstatic.com/images?q=tbn:ANd9GcTdIkJLwZh70PRJh6yYNjN0d9f7WgbobNS2tm7wLgIfTH26laKS"/>
          <p:cNvPicPr>
            <a:picLocks noChangeAspect="1" noChangeArrowheads="1"/>
          </p:cNvPicPr>
          <p:nvPr/>
        </p:nvPicPr>
        <p:blipFill>
          <a:blip r:embed="rId8" cstate="print"/>
          <a:srcRect/>
          <a:stretch>
            <a:fillRect/>
          </a:stretch>
        </p:blipFill>
        <p:spPr bwMode="auto">
          <a:xfrm>
            <a:off x="228600" y="5022124"/>
            <a:ext cx="2648164" cy="16834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5105400" cy="4846320"/>
          </a:xfrm>
        </p:spPr>
        <p:txBody>
          <a:bodyPr/>
          <a:lstStyle/>
          <a:p>
            <a:pPr lvl="1"/>
            <a:endParaRPr lang="en-US" dirty="0" smtClean="0"/>
          </a:p>
          <a:p>
            <a:r>
              <a:rPr lang="en-US" dirty="0" smtClean="0"/>
              <a:t>Natural Resources</a:t>
            </a:r>
          </a:p>
          <a:p>
            <a:pPr lvl="1"/>
            <a:r>
              <a:rPr lang="en-US" dirty="0" smtClean="0"/>
              <a:t>Natural gas, iron ore, petroleum, copper</a:t>
            </a:r>
          </a:p>
          <a:p>
            <a:r>
              <a:rPr lang="en-US" dirty="0" smtClean="0"/>
              <a:t>Services</a:t>
            </a:r>
          </a:p>
          <a:p>
            <a:pPr lvl="1"/>
            <a:r>
              <a:rPr lang="en-US" dirty="0" smtClean="0"/>
              <a:t>Heath care, engineering, finance</a:t>
            </a:r>
          </a:p>
          <a:p>
            <a:endParaRPr lang="en-US" dirty="0"/>
          </a:p>
        </p:txBody>
      </p:sp>
      <p:pic>
        <p:nvPicPr>
          <p:cNvPr id="7" name="Picture 6"/>
          <p:cNvPicPr>
            <a:picLocks noChangeAspect="1"/>
          </p:cNvPicPr>
          <p:nvPr/>
        </p:nvPicPr>
        <p:blipFill>
          <a:blip r:embed="rId2" cstate="print"/>
          <a:stretch>
            <a:fillRect/>
          </a:stretch>
        </p:blipFill>
        <p:spPr>
          <a:xfrm>
            <a:off x="5562600" y="101600"/>
            <a:ext cx="2424494" cy="3632200"/>
          </a:xfrm>
          <a:prstGeom prst="rect">
            <a:avLst/>
          </a:prstGeom>
        </p:spPr>
      </p:pic>
      <p:pic>
        <p:nvPicPr>
          <p:cNvPr id="8" name="Picture 7"/>
          <p:cNvPicPr>
            <a:picLocks noChangeAspect="1"/>
          </p:cNvPicPr>
          <p:nvPr/>
        </p:nvPicPr>
        <p:blipFill>
          <a:blip r:embed="rId3" cstate="print"/>
          <a:stretch>
            <a:fillRect/>
          </a:stretch>
        </p:blipFill>
        <p:spPr>
          <a:xfrm>
            <a:off x="5486400" y="2667000"/>
            <a:ext cx="2667000" cy="1631852"/>
          </a:xfrm>
          <a:prstGeom prst="rect">
            <a:avLst/>
          </a:prstGeom>
        </p:spPr>
      </p:pic>
      <p:pic>
        <p:nvPicPr>
          <p:cNvPr id="10" name="Picture 9"/>
          <p:cNvPicPr>
            <a:picLocks noChangeAspect="1"/>
          </p:cNvPicPr>
          <p:nvPr/>
        </p:nvPicPr>
        <p:blipFill>
          <a:blip r:embed="rId4" cstate="print"/>
          <a:stretch>
            <a:fillRect/>
          </a:stretch>
        </p:blipFill>
        <p:spPr>
          <a:xfrm>
            <a:off x="0" y="4451780"/>
            <a:ext cx="3613150" cy="2406220"/>
          </a:xfrm>
          <a:prstGeom prst="rect">
            <a:avLst/>
          </a:prstGeom>
        </p:spPr>
      </p:pic>
      <p:pic>
        <p:nvPicPr>
          <p:cNvPr id="11" name="Picture 10"/>
          <p:cNvPicPr>
            <a:picLocks noChangeAspect="1"/>
          </p:cNvPicPr>
          <p:nvPr/>
        </p:nvPicPr>
        <p:blipFill>
          <a:blip r:embed="rId5" cstate="print"/>
          <a:stretch>
            <a:fillRect/>
          </a:stretch>
        </p:blipFill>
        <p:spPr>
          <a:xfrm>
            <a:off x="3657600" y="4210449"/>
            <a:ext cx="4368800" cy="2571351"/>
          </a:xfrm>
          <a:prstGeom prst="rect">
            <a:avLst/>
          </a:prstGeom>
        </p:spPr>
      </p:pic>
      <p:pic>
        <p:nvPicPr>
          <p:cNvPr id="12" name="Picture 11"/>
          <p:cNvPicPr>
            <a:picLocks noChangeAspect="1"/>
          </p:cNvPicPr>
          <p:nvPr/>
        </p:nvPicPr>
        <p:blipFill>
          <a:blip r:embed="rId6" cstate="print"/>
          <a:stretch>
            <a:fillRect/>
          </a:stretch>
        </p:blipFill>
        <p:spPr>
          <a:xfrm>
            <a:off x="76200" y="2590800"/>
            <a:ext cx="3583545" cy="1864199"/>
          </a:xfrm>
          <a:prstGeom prst="rect">
            <a:avLst/>
          </a:prstGeom>
        </p:spPr>
      </p:pic>
      <p:pic>
        <p:nvPicPr>
          <p:cNvPr id="13" name="Picture 12"/>
          <p:cNvPicPr>
            <a:picLocks noChangeAspect="1"/>
          </p:cNvPicPr>
          <p:nvPr/>
        </p:nvPicPr>
        <p:blipFill>
          <a:blip r:embed="rId7" cstate="print"/>
          <a:stretch>
            <a:fillRect/>
          </a:stretch>
        </p:blipFill>
        <p:spPr>
          <a:xfrm>
            <a:off x="3962400" y="2590800"/>
            <a:ext cx="1352550" cy="15875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239000" cy="1143000"/>
          </a:xfrm>
        </p:spPr>
        <p:txBody>
          <a:bodyPr/>
          <a:lstStyle/>
          <a:p>
            <a:r>
              <a:rPr lang="en-US" dirty="0" smtClean="0"/>
              <a:t>The State of Michigan</a:t>
            </a:r>
            <a:endParaRPr lang="en-US" dirty="0"/>
          </a:p>
        </p:txBody>
      </p:sp>
      <p:pic>
        <p:nvPicPr>
          <p:cNvPr id="5" name="Picture 4"/>
          <p:cNvPicPr>
            <a:picLocks noChangeAspect="1"/>
          </p:cNvPicPr>
          <p:nvPr/>
        </p:nvPicPr>
        <p:blipFill>
          <a:blip r:embed="rId2" cstate="print"/>
          <a:stretch>
            <a:fillRect/>
          </a:stretch>
        </p:blipFill>
        <p:spPr>
          <a:xfrm>
            <a:off x="5257800" y="914400"/>
            <a:ext cx="2514600" cy="2514600"/>
          </a:xfrm>
          <a:prstGeom prst="rect">
            <a:avLst/>
          </a:prstGeom>
        </p:spPr>
      </p:pic>
      <p:sp>
        <p:nvSpPr>
          <p:cNvPr id="6" name="TextBox 5"/>
          <p:cNvSpPr txBox="1"/>
          <p:nvPr/>
        </p:nvSpPr>
        <p:spPr>
          <a:xfrm>
            <a:off x="6781800" y="3505200"/>
            <a:ext cx="1223412" cy="369332"/>
          </a:xfrm>
          <a:prstGeom prst="rect">
            <a:avLst/>
          </a:prstGeom>
          <a:noFill/>
        </p:spPr>
        <p:txBody>
          <a:bodyPr wrap="none" rtlCol="0">
            <a:spAutoFit/>
          </a:bodyPr>
          <a:lstStyle/>
          <a:p>
            <a:r>
              <a:rPr lang="en-US" dirty="0" smtClean="0"/>
              <a:t>State Seal</a:t>
            </a:r>
            <a:endParaRPr lang="en-US" dirty="0"/>
          </a:p>
        </p:txBody>
      </p:sp>
      <p:sp>
        <p:nvSpPr>
          <p:cNvPr id="7" name="TextBox 6"/>
          <p:cNvSpPr txBox="1"/>
          <p:nvPr/>
        </p:nvSpPr>
        <p:spPr>
          <a:xfrm>
            <a:off x="6172200" y="6019800"/>
            <a:ext cx="1844835" cy="646331"/>
          </a:xfrm>
          <a:prstGeom prst="rect">
            <a:avLst/>
          </a:prstGeom>
          <a:noFill/>
        </p:spPr>
        <p:txBody>
          <a:bodyPr wrap="none" rtlCol="0">
            <a:spAutoFit/>
          </a:bodyPr>
          <a:lstStyle/>
          <a:p>
            <a:r>
              <a:rPr dirty="0" smtClean="0"/>
              <a:t>Apple Blossom </a:t>
            </a:r>
            <a:br>
              <a:rPr dirty="0" smtClean="0"/>
            </a:br>
            <a:r>
              <a:rPr i="1" dirty="0" smtClean="0"/>
              <a:t>Pyrus coronaria </a:t>
            </a:r>
            <a:endParaRPr lang="en-US" dirty="0"/>
          </a:p>
        </p:txBody>
      </p:sp>
      <p:pic>
        <p:nvPicPr>
          <p:cNvPr id="10" name="Picture 9"/>
          <p:cNvPicPr>
            <a:picLocks noChangeAspect="1"/>
          </p:cNvPicPr>
          <p:nvPr/>
        </p:nvPicPr>
        <p:blipFill>
          <a:blip r:embed="rId3" cstate="print"/>
          <a:stretch>
            <a:fillRect/>
          </a:stretch>
        </p:blipFill>
        <p:spPr>
          <a:xfrm>
            <a:off x="1752600" y="3937000"/>
            <a:ext cx="3810000" cy="2768600"/>
          </a:xfrm>
          <a:prstGeom prst="rect">
            <a:avLst/>
          </a:prstGeom>
        </p:spPr>
      </p:pic>
      <p:pic>
        <p:nvPicPr>
          <p:cNvPr id="12" name="Picture 11"/>
          <p:cNvPicPr>
            <a:picLocks noChangeAspect="1"/>
          </p:cNvPicPr>
          <p:nvPr/>
        </p:nvPicPr>
        <p:blipFill>
          <a:blip r:embed="rId4" cstate="print"/>
          <a:stretch>
            <a:fillRect/>
          </a:stretch>
        </p:blipFill>
        <p:spPr>
          <a:xfrm>
            <a:off x="152400" y="3937000"/>
            <a:ext cx="2057400" cy="2768600"/>
          </a:xfrm>
          <a:prstGeom prst="rect">
            <a:avLst/>
          </a:prstGeom>
        </p:spPr>
      </p:pic>
      <p:pic>
        <p:nvPicPr>
          <p:cNvPr id="13" name="Picture 12"/>
          <p:cNvPicPr>
            <a:picLocks noChangeAspect="1"/>
          </p:cNvPicPr>
          <p:nvPr/>
        </p:nvPicPr>
        <p:blipFill>
          <a:blip r:embed="rId5" cstate="print"/>
          <a:stretch>
            <a:fillRect/>
          </a:stretch>
        </p:blipFill>
        <p:spPr>
          <a:xfrm>
            <a:off x="5867400" y="3929647"/>
            <a:ext cx="2133600" cy="2077453"/>
          </a:xfrm>
          <a:prstGeom prst="rect">
            <a:avLst/>
          </a:prstGeom>
        </p:spPr>
      </p:pic>
      <p:pic>
        <p:nvPicPr>
          <p:cNvPr id="14" name="Picture 13"/>
          <p:cNvPicPr>
            <a:picLocks noChangeAspect="1"/>
          </p:cNvPicPr>
          <p:nvPr/>
        </p:nvPicPr>
        <p:blipFill>
          <a:blip r:embed="rId6" cstate="print"/>
          <a:stretch>
            <a:fillRect/>
          </a:stretch>
        </p:blipFill>
        <p:spPr>
          <a:xfrm>
            <a:off x="228600" y="990599"/>
            <a:ext cx="1905000" cy="2487084"/>
          </a:xfrm>
          <a:prstGeom prst="rect">
            <a:avLst/>
          </a:prstGeom>
        </p:spPr>
      </p:pic>
      <p:sp>
        <p:nvSpPr>
          <p:cNvPr id="15" name="TextBox 14"/>
          <p:cNvSpPr txBox="1"/>
          <p:nvPr/>
        </p:nvSpPr>
        <p:spPr>
          <a:xfrm>
            <a:off x="3352800" y="3962400"/>
            <a:ext cx="2219553" cy="369332"/>
          </a:xfrm>
          <a:prstGeom prst="rect">
            <a:avLst/>
          </a:prstGeom>
          <a:noFill/>
        </p:spPr>
        <p:txBody>
          <a:bodyPr wrap="none" rtlCol="0">
            <a:spAutoFit/>
          </a:bodyPr>
          <a:lstStyle/>
          <a:p>
            <a:r>
              <a:rPr b="1" dirty="0" smtClean="0"/>
              <a:t>Eastern white pine</a:t>
            </a:r>
            <a:endParaRPr lang="en-US" dirty="0"/>
          </a:p>
        </p:txBody>
      </p:sp>
      <p:sp>
        <p:nvSpPr>
          <p:cNvPr id="16" name="TextBox 15"/>
          <p:cNvSpPr txBox="1"/>
          <p:nvPr/>
        </p:nvSpPr>
        <p:spPr>
          <a:xfrm>
            <a:off x="228600" y="3505200"/>
            <a:ext cx="754083" cy="369332"/>
          </a:xfrm>
          <a:prstGeom prst="rect">
            <a:avLst/>
          </a:prstGeom>
          <a:noFill/>
        </p:spPr>
        <p:txBody>
          <a:bodyPr wrap="none" rtlCol="0">
            <a:spAutoFit/>
          </a:bodyPr>
          <a:lstStyle/>
          <a:p>
            <a:r>
              <a:rPr lang="en-US" dirty="0" smtClean="0"/>
              <a:t>Robin</a:t>
            </a:r>
            <a:endParaRPr lang="en-US" dirty="0"/>
          </a:p>
        </p:txBody>
      </p:sp>
      <p:pic>
        <p:nvPicPr>
          <p:cNvPr id="18" name="Picture 17"/>
          <p:cNvPicPr>
            <a:picLocks noChangeAspect="1"/>
          </p:cNvPicPr>
          <p:nvPr/>
        </p:nvPicPr>
        <p:blipFill>
          <a:blip r:embed="rId7" cstate="print"/>
          <a:stretch>
            <a:fillRect/>
          </a:stretch>
        </p:blipFill>
        <p:spPr>
          <a:xfrm>
            <a:off x="2514600" y="990600"/>
            <a:ext cx="2590800" cy="1727200"/>
          </a:xfrm>
          <a:prstGeom prst="rect">
            <a:avLst/>
          </a:prstGeom>
        </p:spPr>
      </p:pic>
      <p:sp>
        <p:nvSpPr>
          <p:cNvPr id="19" name="TextBox 18"/>
          <p:cNvSpPr txBox="1"/>
          <p:nvPr/>
        </p:nvSpPr>
        <p:spPr>
          <a:xfrm>
            <a:off x="2514600" y="2743200"/>
            <a:ext cx="1223412" cy="369332"/>
          </a:xfrm>
          <a:prstGeom prst="rect">
            <a:avLst/>
          </a:prstGeom>
          <a:noFill/>
        </p:spPr>
        <p:txBody>
          <a:bodyPr wrap="none" rtlCol="0">
            <a:spAutoFit/>
          </a:bodyPr>
          <a:lstStyle/>
          <a:p>
            <a:r>
              <a:rPr lang="en-US" dirty="0" smtClean="0"/>
              <a:t>State Flag</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239000" cy="1143000"/>
          </a:xfrm>
        </p:spPr>
        <p:txBody>
          <a:bodyPr/>
          <a:lstStyle/>
          <a:p>
            <a:r>
              <a:rPr lang="en-US" dirty="0" smtClean="0"/>
              <a:t>Universities</a:t>
            </a:r>
            <a:endParaRPr lang="en-US" dirty="0"/>
          </a:p>
        </p:txBody>
      </p:sp>
      <p:sp>
        <p:nvSpPr>
          <p:cNvPr id="3" name="Content Placeholder 2"/>
          <p:cNvSpPr>
            <a:spLocks noGrp="1"/>
          </p:cNvSpPr>
          <p:nvPr>
            <p:ph idx="1"/>
          </p:nvPr>
        </p:nvSpPr>
        <p:spPr>
          <a:xfrm>
            <a:off x="228600" y="1609416"/>
            <a:ext cx="7239000" cy="4846320"/>
          </a:xfrm>
        </p:spPr>
        <p:txBody>
          <a:bodyPr>
            <a:normAutofit/>
          </a:bodyPr>
          <a:lstStyle/>
          <a:p>
            <a:r>
              <a:rPr lang="en-US" sz="3600" dirty="0" smtClean="0"/>
              <a:t>University of Michigan</a:t>
            </a:r>
          </a:p>
          <a:p>
            <a:r>
              <a:rPr lang="en-US" sz="3600" dirty="0" smtClean="0"/>
              <a:t>Michigan State University</a:t>
            </a:r>
          </a:p>
          <a:p>
            <a:r>
              <a:rPr lang="en-US" sz="3600" dirty="0" smtClean="0"/>
              <a:t>Wayne State University</a:t>
            </a:r>
          </a:p>
          <a:p>
            <a:r>
              <a:rPr lang="en-US" sz="3600" dirty="0" smtClean="0"/>
              <a:t>Central Michigan University</a:t>
            </a:r>
          </a:p>
          <a:p>
            <a:r>
              <a:rPr lang="en-US" sz="3600" dirty="0" smtClean="0"/>
              <a:t>Grand Valley State University</a:t>
            </a:r>
          </a:p>
          <a:p>
            <a:r>
              <a:rPr lang="en-US" sz="3600" dirty="0" smtClean="0"/>
              <a:t>Western Michigan University</a:t>
            </a:r>
          </a:p>
          <a:p>
            <a:r>
              <a:rPr lang="en-US" sz="3600" dirty="0" smtClean="0"/>
              <a:t>Eastern Michigan University</a:t>
            </a:r>
          </a:p>
        </p:txBody>
      </p:sp>
      <p:pic>
        <p:nvPicPr>
          <p:cNvPr id="20482" name="Picture 2" descr="http://sapac.umich.edu/files/sapac/field/image/university-of-michigan_logo_0.jpg"/>
          <p:cNvPicPr>
            <a:picLocks noChangeAspect="1" noChangeArrowheads="1"/>
          </p:cNvPicPr>
          <p:nvPr/>
        </p:nvPicPr>
        <p:blipFill>
          <a:blip r:embed="rId2" cstate="print"/>
          <a:srcRect/>
          <a:stretch>
            <a:fillRect/>
          </a:stretch>
        </p:blipFill>
        <p:spPr bwMode="auto">
          <a:xfrm>
            <a:off x="6629400" y="4800600"/>
            <a:ext cx="1333500" cy="838201"/>
          </a:xfrm>
          <a:prstGeom prst="rect">
            <a:avLst/>
          </a:prstGeom>
          <a:noFill/>
        </p:spPr>
      </p:pic>
      <p:sp>
        <p:nvSpPr>
          <p:cNvPr id="20484" name="AutoShape 4" descr="data:image/jpeg;base64,/9j/4AAQSkZJRgABAQAAAQABAAD/2wCEAAkGBxIHEBQTBxQQFBUUFB0aFhcTERccEhURGRcYFhQaFBoYHSggGCYmHhUYITEhJTUrLjAuGh80OzQsNygtOisBCgoKDg0OGxAQGi8kHiUrLSwvLywsLC0sLCwtLC0sNCwsLC83LCwsLywsLCwsLCwsLCwsLSwsLC8sLCwsLCwsLv/AABEIAOEA4QMBEQACEQEDEQH/xAAcAAEAAgIDAQAAAAAAAAAAAAAABgcCCAMEBQH/xABOEAACAQEEBAYJEQcDBQAAAAAAAQIDBAURMQYHEiETF0FRcZMiNVJTYXOR0tMUFiMyMzRCVGSksbKzwcLR4xVydIGSoaJiY+EkQ4KD4v/EABkBAQEAAwEAAAAAAAAAAAAAAAABAgQFA//EADARAQABAgMGBAcBAAMBAAAAAAABAgMEERQSMTNRYYFSkbHwISIyQWJxodETNMEj/9oADAMBAAIRAxEAPwC8QAAAAAAAAEa0x0xo6Lxiqi4SrPfGlGWD2e6m8HsrdgtzxeWTwPC9fptdZRLjf+R/Of0iZtfXfj/Tjf8Akfzn9IZmu/H+nG/8j+c/pDM134/043/kfzn9IZmu/H+nG/8AI/nP6QzNd+P9ON/5H85/SGZrvx/pxv8AyP5z+kMzXfj/AE43/kfzn9IZmu/H+nG/8j+c/pDM134/137j1qUbfWjTvGj6njLcqjrbUVLk2+xjsr/Vybsd29VlRjIqqyqjJYYboAAAAAAAAAAAAAAAAAAItpxphT0Zp7NPCdomvY4ciWW3Uwyj4M21guVo179+LcdVGW211LfUlVtsnOc3jKUs2/u5kluSSRHKmZmc53uAiAAAAAAAAAABY2rrTv1Ds2W+5ex5Uqsn7nzQqPueZ/Byy9rW7hsTs/JXu+0rdK6IAAAAAAAAAAAAAAAAium+mdPRqGzSwnaJRxhDkistuphkvBm8OTe0a9+/FuPhvUbbbXUt9SVW2yc5zeMpSzb+7mSW5JJEcqZmZzne4CIAAAAAAAAAAAABY2rrTz1Ds2W+5ex5Uqsn7nyKE33PM/g5Ze1rcw2J2fkr3faVuldIAAAAAAAAAAAAAAAo/W32zl4qH4iS5WM4nZDCNYAAAAAAAAAAAAABjUyfQEbR08l0GTvsgAAAAAAAAAAAAAAKP1t9s5eKh+IkuVjOJ2QwjWAAAI9ylohb60VKlZqzUkmmtnBprFPMr2/4LnhZesy8Pitb/H8wae74T1mXh8Vrf4/mDT3fC+x0KvGTwVlq/wA9lLyuQXT3fC5PWHeXxWfWUvPC6a7y9Hl3tc9e5pKF6U5U5SWKTcXissU4tojyrt1UTlVDoBiAAMamT6AjaOnkugyd9kAAAAAAAAAAAAAABR+tvtnLxUPxElysZxOyGEawAA+SyfQEnc2auunwVClGPJTivJFIyd6nc7QUAAAKh11e+bP4l/XJLnY76qVdEaQAAxqZPoCNo6eS6DJ32QAAAAAAAAAAAAAAFH62+2cvFQ/ESXKxnE7IYRrAAD5PJ9ASWzth9yp/uR+hGTvRuc4UAAAI/pJofZtJJwnePC4wjsrYngsG8d+4PG5YpufU8fitsHPaOtXmh56O118zitsHPaOtXmg0drr5nFbYOe0davNBo7XXzHqssDzdo61eaTI0drr5pulhkVtPoAAAAAAAAAAAAAAFH62+2cvFQ/ESXKxnE7IYRrAAD5PJ9ASWzth9yp/uR+hGTvRuc4UAAAAAAAAAAAAAAAAAAAAAAAAAFH62+2cvFQ/ESXKxnE7IYRrAAA94R70NM7wppKFqq4JYLdDJZfBK99Rd8TL17Xj8aq+SHmg1F3xeh69rx+NVfJDzQai74vQ9e14/Gqvkh5oNRd8Xoeva8fjVXyQ80Gou+L0PXtePxqr5IeaDUXfF6Hr2vH41V8kPNBqLvi9Ho3DrEtlgrRleNSdellOElHHDng0lg14dzy8KM7eKrpn5pzhdN22+nelKFawyU4TWMWvI0+ZppprkaZXTpqiqM4dkMgAAAAAAAAAAAAAAABR+tvtnLxUPxElysZxOyGEawAAAAAAAAAAAAEm0I0vqaMVMJ4zoTfslPlTy26eOT8GTW7mar3sX5tz0XrYLbTvGnGrYpKcJrGMlk193M096ZXWpqiqM4dgKAAAAAAAAAAAAAAAQXWNoV+3V6ou33eEcHHHdVgskscpLF4PlyfI1JauIw+380b1MTi4NqaaaeDTWDTW5pp5PwEcuYyYgAAAAAAAAAAAAAk2hOl9TRephPGdCb9khyp93T5pYcmTW7mar3sX5tz0X4njkV130AAAAAAAAAAAAAAABA9YegyvlO0XSkrQl2UclWS+iSWT5cnyNSYamIw+381O/1U1OLg2pppp4NNYNNbmmnk/ARzNzEAAAAAAAAAAAAMamT6AjaOnkugyd9kAAAAAAAAAAAAAAAAAQXT7QNX6+HurYhX3bSe6FWOXZYZSXPyrc+TCZNXEYfb+NO9CuLC8Oaz9a/NDV0dzocWF4c1n61+aDR3OhxYXhzWfrX5oNHc6HFheHNZ+tfmg0dzocWF4c1n61+aDR3OhxYXhzWfrX5oNHc6HFheHNZ+tfmg0dzo8HSLR6vo7OMLyUMZx2lsSxWGODx3IPG5aqtzlU8kjzAAGNTJ9ARtHTyXQZO+yAAAAAAAAAAAAAAAAAAAAAAAAAACoddXvmz+Jf1yS52O+qlXRGkAAMamT6AjaOnkugyd9kAAAAAAAAAAAAAAAAAAAAAAAAAAFQ66vfNn8S/rklzsd9VKuiNIAAY1Mn0BG0dPJdBk77IAAAAAAAAAAAAAAClNa9pnSvKSpTnFcFDdGbS5eZkczF1TFz4T9kO9W1e+Vesl+Yau1VznzPVtXvlXrJfmDaq5z5nq2r3yr1kvzBtVc583yVtq4P2Sr1kvzIbdXOfNstYd9KGPcR+hGTuRuc4UAAAKh11e+bP4l/XJLnY76qVdEaQAAxqZPoCNo6eS6DJ32QAAAAAAAAAAAAAAFH62+2cvFQ/ESXKxnE7IYRrAAA1iETWz6zrdQhGEVZmoxSTlTm5NJYYt8JvZc23GMuRH2cnGpb+5snVT9IM11lzo4eM68Oeh1X/wBBNZc6HGdeHPQ6n/kJrLnQ4zrw56HU/wDINZc6I/pBftbSGqqt5bDlGCgtiOC2U5SW7Hnkw8blyq5OdTzCMAABjUyfQEbR08l0GTvsgAAAAAAAAAAAAAAKP1t9s5eKh+IkuVjOJ2QwjWAAAAAAAAAAAAAAY1Mn0BG0dPJdBk77IAAAAAAAAAAAAAACpdbuj1bhvVlJbVJwjGeC302scHLwPHPkZJc/GWpz243K2I0QAAAAAAAAAAAAAHfuW5q1/VlQu+OMpZt+1hDJym+RLH7lvZWVFua6tmGycVgiu4+gAAAAAAAAAAAAAAY1IKonGok01g01imnuaa5QKX1haDu42691puzt9lHN0W+fnjzPkyfIRzMRh9j5qd3ogxGoAAAAAAAAAAAD0LjuetftaNG744ye9t+1hDllN8iX98lvZWVuiqurZpXlcN02TQ2goOdOLn7epVlGMqs0vC8lyRWS8Lbdda3botU5PV/atn2ZS4ahsx2XJ8LHZipb4bTx3Y8nOHptU83cDIAAAAAAAAAAAAAAAxqQVRONRJprBprFNPc01ygVZpBqrqVKzlcM6MaUt+xVlNOD5VFxjLFc2O9ZbyZOfcwczOdG55vFRbu+WPrKvohkw0VznHvscVFu75Y+sq+iGRornOPfY4qLd3yx9ZV9EMjRXOce+xxUW7vlj6yr6IZGiuc499jiot3fLH1lX0QyNFc5x77HFRbu+WPrKvohkaK5zj32OKi3d8sfWVfRDI0VznHvscVFu75Y+sq+iGRornOPfY4qLd3yx9ZV9EMjRXOce+xxUW7lqWPrKvohkaK5zhZ2i2jlHRqjwdk3ye+pUa7KpPnfMlyR5Oltut61apt05Qy0ouf9t2fg47CltwknOOKShUhOSXSotfzJLK5RtRkid+6u6l51rROjWhCFZ48Gk1HsKUYWfHDuZbTwXJghMNevDbVUznv9wsMrbAAAAAAAAAAAAAAAAAAAAAAAAAAA43Wis5R8qAyc0li2sOfHcBjw8O6j/UgZnDw7qP8AUgZs08cgPoAAAAAAAAAAAAAAFM6xNOHe7lZrqbVBPCcuWs1yLmj9PRnJc3EYja+WncgGxHmXkJk0ku0F00nozLg7RjOzye+Kzpt5yp/fHl8DzQ2rGIm38J3JBrsnGt6hlHBpxrNPnT4BrMsvXHT9Pf8A8VjsLmXkJk0Bwis0vIMhdur+2Kx3EqmSpQry3f6alWZY3Oth6srOf7UjGmsN6XkJk5Ls3fWVirU6uC9jqRnl3ElL7hlDKmdmqJW5rqwdgo7WHvqP2VYsuljeHH7U2oReSXkRHLHFLNICeaOJet+8NnD3ZfRRENy3/wBer3yQTYXMvIGmx7H/AE/2B8GxmhT2rtsmPxen5FBJFh27PDp/UPaK9AAAAAAAAAAAAAAGr1T2z6X9Ji4M71maI3bC3XDafU9KNSs+FS7DGpt7K2VF4Y5YZFb9mnasTlHx+KEvRS3/ABS09Uw1JsXfDK+Luu+FSzWeNvpwlKFGCwqQTcXsRUlvW7L+xXXimMozUhrBpRoXnaY0IxjFSjgopKKxpQbwS8LI5WJjK7Pv7JFqcstO1VrSrVCE0qcMNuKeHZSyxEPfBREzVn0TrWFWVhuu08EksYKGCWC9knGD+sytrETlalSWj1jV42uz0qu+NStCMli1jDaW3vWXY4kcu3TtVxHV0KlNwbjPNNp9K3MjCY+zY+4KyvOx2epVUZbdGEnik1tOCx/viZO3RO1RE9FU64qcaVvpqkkv+mjkkt/CVeYkudjOJH6/119U8FUvJKok1wM9zWK+CITB8TssnWJSjSuq08Ekuxjkkvhw5it7EcKpQcsmRx53Nk7pstN2ejjCHuUPgruUV3aYjKHoRioLCKSS5FkGT6AAAAAAAAAAAAAABrppTcFbR2u6dtWKk26c0uwqQxzXM1isY8nQ03HFu26rdWUly6UWy447F11nCDltOOxCUXLdj7aLayWQKL1dEZUyn2hWsh2qfA6RuKc5dhVSUYYv4NRcm/KXh34ZjNuWMVnOVazSt5QGsftrav3ofZUyORieLPv7JJqT93tPi4fWkIe2B31dkg1x2ngrBCC/7leK/kozn9MUJe2MnK3l1V3q5p8LelmW/dKT3eClN/cGnho/+se/s8zSOlwFstMe5tFRfy4SWBHndjKur9yujVhafVN10Mc4bcH/AOM5bP8AjsmUOnhZztQgeub3/T/ho/aVSS1MbxI/X+utqj7ZLxM/wiEwfE7LK1kdq7T+7H7SJW7ieFUoExch6NC+7VDZjC02pJYJJWiokllgltbgzi5XznzbJGTtgAAAAAAAAAAAAAAEWvu9Lqvuk6N5WiySi8vZobUJckoPHsWvzWTZHhXVZrjKqY80PvbQOwQsNa1XPaK1Xg4SknwlKVNyisWnswX0hrV4a3FE1Uzn5K1I0WxuiT2rvsjlv/6Wl9lEyh2rX0U/qFNazVhetpw/2/saZJczE8We3okGpP3e0+Lh9aQh7YHfV2dnXbaPetNf7kmv6Ix+mQlljp+mP2gejF8/sC1QtChwjgpYR29lNyi473svnYalq5/x1bWThv28f2vaatfY2OFltbO1tYPBJ78FjljkEuV7dU1c1o6lrTt2StTb9pXx6IzhHL+cZCG/gp+SY6o5rm9/0/4aP2lUS8MbxI/X+utqj7ZLxM/wiEwfE7LK1kdq7T+7H7SJW7ieFUoCW5GLjyvy6dD7BOhRc7NRbdODbcd7eysW3zmTsU2LeUfLCUB7gAAAAAAAAAAAAAAGsFpg6U5xqJpxk001g1JNppp5GLhTvlKbn0thYLrr2KpCpKVXb2ZJrYipxS5Xjmm93OV70X4ptTRlzRJ7syNdsforTdGwWSNVOMo2akmmsGpKnFNNPJmUO3ajKiP1CmNZ3bW0/wDr+xpkly8TxZ7eiQak/d7T4uH1pCHtgd9XZ09clo4S3whyQoR/qlObf9lESxxs/PEdEe0V0aq6T1JwsUoR2IbTc8cN7wS3J78/IHjaszcmYhx6T3BU0brqjbJQlJwU8YY4bLcks0u5YS7am3VlKY6lLTsV7TSfw6cZ/wBEnF/aIQ2cFPxmHU1ze/6f8NH7SqJY43iR+v8AXW1R9sl4mf4RCYPidllayO1dp/dj9pErdxPCqUC1iYuOtCxa14WalCErLNuEIxxVVYNpJdz4CuhGNiI+lYlw3mr4s1KvGLgqkdrZbxa385W7RVt0xVzd8MgAAAAAAAAAAAAAEL070FjpF7Nd7hTtC3Nyx2KsVkp4Lc1yS5tz5MDVv4aLnxj4ShPFXb+6snWz9GTJraO50SXQnVx+y6vDX66dScH7FCDbpxfdy2ksWuRZLPe8MGT3sYXZnaqWKVuKy0x1e2q/LbVr2SdmUKmzgpzmpdjTjB4pQazi+UjQvYWuuuaoyerq70Or6MTrSvCVGXCRio8FKTwwcnLa2ornWH8w9cNYqtzOby9MtALXf1tq17PUsyhLZUFOU1JRjCKeOzBr2yk83mHnew1ddc1RMPX1daIVtGHXleEqMnUUFHg3J4KO25Y7UVntLyB6YaxVbz2vu6+sLQqvpLXp1bvlRjs09iXCSmm+yclhsxfdMqYjD1XJiaXW0F0FtWjlsVa1zs8ocHKElCc3Lfg1gpQSziuVEY2MPXbrznJzawNCLRpLaoVbBOhGMaKg1UlNS2lOct2zBrDCSKuIw9VyrOMtzh0F0DtOj1rVa2zs8o8HKOFOU3LGWGHtoJchEw+Hqt17U5Jfpbdc76sVahZXBTqJJObaisJRlvwTfIVs3aJrommFYcU9u75Y/wCup6MmTQ0VznBxUW7vlj6yp6MZGiuc4Wno1dsrnslGhWak6cNluOODeLyxK6FunYpink9MMwAAAAAAAAAAAAAAAAAAAAAAAAAAAAAAAAAAA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data:image/jpeg;base64,/9j/4AAQSkZJRgABAQAAAQABAAD/2wCEAAkGBxIHEBQTBxQQFBUUFB0aFhcTERccEhURGRcYFhQaFBoYHSggGCYmHhUYITEhJTUrLjAuGh80OzQsNygtOisBCgoKDg0OGxAQGi8kHiUrLSwvLywsLC0sLCwtLC0sNCwsLC83LCwsLywsLCwsLCwsLCwsLSwsLC8sLCwsLCwsLv/AABEIAOEA4QMBEQACEQEDEQH/xAAcAAEAAgIDAQAAAAAAAAAAAAAABgcCCAMEBQH/xABOEAACAQEEBAYJEQcDBQAAAAAAAQIDBAURMQYHEiETF0FRcZMiNVJTYXOR0tMUFiMyMzRCVGSksbKzwcLR4xVydIGSoaJiY+EkQ4KD4v/EABkBAQEAAwEAAAAAAAAAAAAAAAABAgQFA//EADARAQABAgMGBAcBAAMBAAAAAAABAgMEERQSMTNRYYFSkbHwISIyQWJxodETNMEj/9oADAMBAAIRAxEAPwC8QAAAAAAAAEa0x0xo6Lxiqi4SrPfGlGWD2e6m8HsrdgtzxeWTwPC9fptdZRLjf+R/Of0iZtfXfj/Tjf8Akfzn9IZmu/H+nG/8j+c/pDM134/043/kfzn9IZmu/H+nG/8AI/nP6QzNd+P9ON/5H85/SGZrvx/pxv8AyP5z+kMzXfj/AE43/kfzn9IZmu/H+nG/8j+c/pDM134/137j1qUbfWjTvGj6njLcqjrbUVLk2+xjsr/Vybsd29VlRjIqqyqjJYYboAAAAAAAAAAAAAAAAAAItpxphT0Zp7NPCdomvY4ciWW3Uwyj4M21guVo179+LcdVGW211LfUlVtsnOc3jKUs2/u5kluSSRHKmZmc53uAiAAAAAAAAAABY2rrTv1Ds2W+5ex5Uqsn7nzQqPueZ/Byy9rW7hsTs/JXu+0rdK6IAAAAAAAAAAAAAAAAium+mdPRqGzSwnaJRxhDkistuphkvBm8OTe0a9+/FuPhvUbbbXUt9SVW2yc5zeMpSzb+7mSW5JJEcqZmZzne4CIAAAAAAAAAAAABY2rrTz1Ds2W+5ex5Uqsn7nyKE33PM/g5Ze1rcw2J2fkr3faVuldIAAAAAAAAAAAAAAAo/W32zl4qH4iS5WM4nZDCNYAAAAAAAAAAAAABjUyfQEbR08l0GTvsgAAAAAAAAAAAAAAKP1t9s5eKh+IkuVjOJ2QwjWAAAI9ylohb60VKlZqzUkmmtnBprFPMr2/4LnhZesy8Pitb/H8wae74T1mXh8Vrf4/mDT3fC+x0KvGTwVlq/wA9lLyuQXT3fC5PWHeXxWfWUvPC6a7y9Hl3tc9e5pKF6U5U5SWKTcXissU4tojyrt1UTlVDoBiAAMamT6AjaOnkugyd9kAAAAAAAAAAAAAABR+tvtnLxUPxElysZxOyGEawAA+SyfQEnc2auunwVClGPJTivJFIyd6nc7QUAAAKh11e+bP4l/XJLnY76qVdEaQAAxqZPoCNo6eS6DJ32QAAAAAAAAAAAAAAFH62+2cvFQ/ESXKxnE7IYRrAAD5PJ9ASWzth9yp/uR+hGTvRuc4UAAAI/pJofZtJJwnePC4wjsrYngsG8d+4PG5YpufU8fitsHPaOtXmh56O118zitsHPaOtXmg0drr5nFbYOe0davNBo7XXzHqssDzdo61eaTI0drr5pulhkVtPoAAAAAAAAAAAAAAFH62+2cvFQ/ESXKxnE7IYRrAAD5PJ9ASWzth9yp/uR+hGTvRuc4UAAAAAAAAAAAAAAAAAAAAAAAAAFH62+2cvFQ/ESXKxnE7IYRrAAA94R70NM7wppKFqq4JYLdDJZfBK99Rd8TL17Xj8aq+SHmg1F3xeh69rx+NVfJDzQai74vQ9e14/Gqvkh5oNRd8Xoeva8fjVXyQ80Gou+L0PXtePxqr5IeaDUXfF6Hr2vH41V8kPNBqLvi9Ho3DrEtlgrRleNSdellOElHHDng0lg14dzy8KM7eKrpn5pzhdN22+nelKFawyU4TWMWvI0+ZppprkaZXTpqiqM4dkMgAAAAAAAAAAAAAAABR+tvtnLxUPxElysZxOyGEawAAAAAAAAAAAAEm0I0vqaMVMJ4zoTfslPlTy26eOT8GTW7mar3sX5tz0XrYLbTvGnGrYpKcJrGMlk193M096ZXWpqiqM4dgKAAAAAAAAAAAAAAAQXWNoV+3V6ou33eEcHHHdVgskscpLF4PlyfI1JauIw+380b1MTi4NqaaaeDTWDTW5pp5PwEcuYyYgAAAAAAAAAAAAAk2hOl9TRephPGdCb9khyp93T5pYcmTW7mar3sX5tz0X4njkV130AAAAAAAAAAAAAAABA9YegyvlO0XSkrQl2UclWS+iSWT5cnyNSYamIw+381O/1U1OLg2pppp4NNYNNbmmnk/ARzNzEAAAAAAAAAAAAMamT6AjaOnkugyd9kAAAAAAAAAAAAAAAAAQXT7QNX6+HurYhX3bSe6FWOXZYZSXPyrc+TCZNXEYfb+NO9CuLC8Oaz9a/NDV0dzocWF4c1n61+aDR3OhxYXhzWfrX5oNHc6HFheHNZ+tfmg0dzocWF4c1n61+aDR3OhxYXhzWfrX5oNHc6HFheHNZ+tfmg0dzo8HSLR6vo7OMLyUMZx2lsSxWGODx3IPG5aqtzlU8kjzAAGNTJ9ARtHTyXQZO+yAAAAAAAAAAAAAAAAAAAAAAAAAACoddXvmz+Jf1yS52O+qlXRGkAAMamT6AjaOnkugyd9kAAAAAAAAAAAAAAAAAAAAAAAAAAFQ66vfNn8S/rklzsd9VKuiNIAAY1Mn0BG0dPJdBk77IAAAAAAAAAAAAAAClNa9pnSvKSpTnFcFDdGbS5eZkczF1TFz4T9kO9W1e+Vesl+Yau1VznzPVtXvlXrJfmDaq5z5nq2r3yr1kvzBtVc583yVtq4P2Sr1kvzIbdXOfNstYd9KGPcR+hGTuRuc4UAAAKh11e+bP4l/XJLnY76qVdEaQAAxqZPoCNo6eS6DJ32QAAAAAAAAAAAAAAFH62+2cvFQ/ESXKxnE7IYRrAAA1iETWz6zrdQhGEVZmoxSTlTm5NJYYt8JvZc23GMuRH2cnGpb+5snVT9IM11lzo4eM68Oeh1X/wBBNZc6HGdeHPQ6n/kJrLnQ4zrw56HU/wDINZc6I/pBftbSGqqt5bDlGCgtiOC2U5SW7Hnkw8blyq5OdTzCMAABjUyfQEbR08l0GTvsgAAAAAAAAAAAAAAKP1t9s5eKh+IkuVjOJ2QwjWAAAAAAAAAAAAAAY1Mn0BG0dPJdBk77IAAAAAAAAAAAAAACpdbuj1bhvVlJbVJwjGeC302scHLwPHPkZJc/GWpz243K2I0QAAAAAAAAAAAAAHfuW5q1/VlQu+OMpZt+1hDJym+RLH7lvZWVFua6tmGycVgiu4+gAAAAAAAAAAAAAAY1IKonGok01g01imnuaa5QKX1haDu42691puzt9lHN0W+fnjzPkyfIRzMRh9j5qd3ogxGoAAAAAAAAAAAD0LjuetftaNG744ye9t+1hDllN8iX98lvZWVuiqurZpXlcN02TQ2goOdOLn7epVlGMqs0vC8lyRWS8Lbdda3botU5PV/atn2ZS4ahsx2XJ8LHZipb4bTx3Y8nOHptU83cDIAAAAAAAAAAAAAAAxqQVRONRJprBprFNPc01ygVZpBqrqVKzlcM6MaUt+xVlNOD5VFxjLFc2O9ZbyZOfcwczOdG55vFRbu+WPrKvohkw0VznHvscVFu75Y+sq+iGRornOPfY4qLd3yx9ZV9EMjRXOce+xxUW7vlj6yr6IZGiuc499jiot3fLH1lX0QyNFc5x77HFRbu+WPrKvohkaK5zj32OKi3d8sfWVfRDI0VznHvscVFu75Y+sq+iGRornOPfY4qLd3yx9ZV9EMjRXOce+xxUW7lqWPrKvohkaK5zhZ2i2jlHRqjwdk3ye+pUa7KpPnfMlyR5Oltut61apt05Qy0ouf9t2fg47CltwknOOKShUhOSXSotfzJLK5RtRkid+6u6l51rROjWhCFZ48Gk1HsKUYWfHDuZbTwXJghMNevDbVUznv9wsMrbAAAAAAAAAAAAAAAAAAAAAAAAAAA43Wis5R8qAyc0li2sOfHcBjw8O6j/UgZnDw7qP8AUgZs08cgPoAAAAAAAAAAAAAAFM6xNOHe7lZrqbVBPCcuWs1yLmj9PRnJc3EYja+WncgGxHmXkJk0ku0F00nozLg7RjOzye+Kzpt5yp/fHl8DzQ2rGIm38J3JBrsnGt6hlHBpxrNPnT4BrMsvXHT9Pf8A8VjsLmXkJk0Bwis0vIMhdur+2Kx3EqmSpQry3f6alWZY3Oth6srOf7UjGmsN6XkJk5Ls3fWVirU6uC9jqRnl3ElL7hlDKmdmqJW5rqwdgo7WHvqP2VYsuljeHH7U2oReSXkRHLHFLNICeaOJet+8NnD3ZfRRENy3/wBer3yQTYXMvIGmx7H/AE/2B8GxmhT2rtsmPxen5FBJFh27PDp/UPaK9AAAAAAAAAAAAAAGr1T2z6X9Ji4M71maI3bC3XDafU9KNSs+FS7DGpt7K2VF4Y5YZFb9mnasTlHx+KEvRS3/ABS09Uw1JsXfDK+Luu+FSzWeNvpwlKFGCwqQTcXsRUlvW7L+xXXimMozUhrBpRoXnaY0IxjFSjgopKKxpQbwS8LI5WJjK7Pv7JFqcstO1VrSrVCE0qcMNuKeHZSyxEPfBREzVn0TrWFWVhuu08EksYKGCWC9knGD+sytrETlalSWj1jV42uz0qu+NStCMli1jDaW3vWXY4kcu3TtVxHV0KlNwbjPNNp9K3MjCY+zY+4KyvOx2epVUZbdGEnik1tOCx/viZO3RO1RE9FU64qcaVvpqkkv+mjkkt/CVeYkudjOJH6/119U8FUvJKok1wM9zWK+CITB8TssnWJSjSuq08Ekuxjkkvhw5it7EcKpQcsmRx53Nk7pstN2ejjCHuUPgruUV3aYjKHoRioLCKSS5FkGT6AAAAAAAAAAAAAABrppTcFbR2u6dtWKk26c0uwqQxzXM1isY8nQ03HFu26rdWUly6UWy447F11nCDltOOxCUXLdj7aLayWQKL1dEZUyn2hWsh2qfA6RuKc5dhVSUYYv4NRcm/KXh34ZjNuWMVnOVazSt5QGsftrav3ofZUyORieLPv7JJqT93tPi4fWkIe2B31dkg1x2ngrBCC/7leK/kozn9MUJe2MnK3l1V3q5p8LelmW/dKT3eClN/cGnho/+se/s8zSOlwFstMe5tFRfy4SWBHndjKur9yujVhafVN10Mc4bcH/AOM5bP8AjsmUOnhZztQgeub3/T/ho/aVSS1MbxI/X+utqj7ZLxM/wiEwfE7LK1kdq7T+7H7SJW7ieFUoExch6NC+7VDZjC02pJYJJWiokllgltbgzi5XznzbJGTtgAAAAAAAAAAAAAAEWvu9Lqvuk6N5WiySi8vZobUJckoPHsWvzWTZHhXVZrjKqY80PvbQOwQsNa1XPaK1Xg4SknwlKVNyisWnswX0hrV4a3FE1Uzn5K1I0WxuiT2rvsjlv/6Wl9lEyh2rX0U/qFNazVhetpw/2/saZJczE8We3okGpP3e0+Lh9aQh7YHfV2dnXbaPetNf7kmv6Ix+mQlljp+mP2gejF8/sC1QtChwjgpYR29lNyi473svnYalq5/x1bWThv28f2vaatfY2OFltbO1tYPBJ78FjljkEuV7dU1c1o6lrTt2StTb9pXx6IzhHL+cZCG/gp+SY6o5rm9/0/4aP2lUS8MbxI/X+utqj7ZLxM/wiEwfE7LK1kdq7T+7H7SJW7ieFUoCW5GLjyvy6dD7BOhRc7NRbdODbcd7eysW3zmTsU2LeUfLCUB7gAAAAAAAAAAAAAAGsFpg6U5xqJpxk001g1JNppp5GLhTvlKbn0thYLrr2KpCpKVXb2ZJrYipxS5Xjmm93OV70X4ptTRlzRJ7syNdsforTdGwWSNVOMo2akmmsGpKnFNNPJmUO3ajKiP1CmNZ3bW0/wDr+xpkly8TxZ7eiQak/d7T4uH1pCHtgd9XZ09clo4S3whyQoR/qlObf9lESxxs/PEdEe0V0aq6T1JwsUoR2IbTc8cN7wS3J78/IHjaszcmYhx6T3BU0brqjbJQlJwU8YY4bLcks0u5YS7am3VlKY6lLTsV7TSfw6cZ/wBEnF/aIQ2cFPxmHU1ze/6f8NH7SqJY43iR+v8AXW1R9sl4mf4RCYPidllayO1dp/dj9pErdxPCqUC1iYuOtCxa14WalCErLNuEIxxVVYNpJdz4CuhGNiI+lYlw3mr4s1KvGLgqkdrZbxa385W7RVt0xVzd8MgAAAAAAAAAAAAAEL070FjpF7Nd7hTtC3Nyx2KsVkp4Lc1yS5tz5MDVv4aLnxj4ShPFXb+6snWz9GTJraO50SXQnVx+y6vDX66dScH7FCDbpxfdy2ksWuRZLPe8MGT3sYXZnaqWKVuKy0x1e2q/LbVr2SdmUKmzgpzmpdjTjB4pQazi+UjQvYWuuuaoyerq70Or6MTrSvCVGXCRio8FKTwwcnLa2ornWH8w9cNYqtzOby9MtALXf1tq17PUsyhLZUFOU1JRjCKeOzBr2yk83mHnew1ddc1RMPX1daIVtGHXleEqMnUUFHg3J4KO25Y7UVntLyB6YaxVbz2vu6+sLQqvpLXp1bvlRjs09iXCSmm+yclhsxfdMqYjD1XJiaXW0F0FtWjlsVa1zs8ocHKElCc3Lfg1gpQSziuVEY2MPXbrznJzawNCLRpLaoVbBOhGMaKg1UlNS2lOct2zBrDCSKuIw9VyrOMtzh0F0DtOj1rVa2zs8o8HKOFOU3LGWGHtoJchEw+Hqt17U5Jfpbdc76sVahZXBTqJJObaisJRlvwTfIVs3aJrommFYcU9u75Y/wCup6MmTQ0VznBxUW7vlj6yp6MZGiuc4Wno1dsrnslGhWak6cNluOODeLyxK6FunYpink9MMwAAAAAAAAAAAAAAAAAAAAAAAAAAAAAAAAAAA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data:image/jpeg;base64,/9j/4AAQSkZJRgABAQAAAQABAAD/2wCEAAkGBxIHEBQTBxQQFBUUFB0aFhcTERccEhURGRcYFhQaFBoYHSggGCYmHhUYITEhJTUrLjAuGh80OzQsNygtOisBCgoKDg0OGxAQGi8kHiUrLSwvLywsLC0sLCwtLC0sNCwsLC83LCwsLywsLCwsLCwsLCwsLSwsLC8sLCwsLCwsLv/AABEIAOEA4QMBEQACEQEDEQH/xAAcAAEAAgIDAQAAAAAAAAAAAAAABgcCCAMEBQH/xABOEAACAQEEBAYJEQcDBQAAAAAAAQIDBAURMQYHEiETF0FRcZMiNVJTYXOR0tMUFiMyMzRCVGSksbKzwcLR4xVydIGSoaJiY+EkQ4KD4v/EABkBAQEAAwEAAAAAAAAAAAAAAAABAgQFA//EADARAQABAgMGBAcBAAMBAAAAAAABAgMEERQSMTNRYYFSkbHwISIyQWJxodETNMEj/9oADAMBAAIRAxEAPwC8QAAAAAAAAEa0x0xo6Lxiqi4SrPfGlGWD2e6m8HsrdgtzxeWTwPC9fptdZRLjf+R/Of0iZtfXfj/Tjf8Akfzn9IZmu/H+nG/8j+c/pDM134/043/kfzn9IZmu/H+nG/8AI/nP6QzNd+P9ON/5H85/SGZrvx/pxv8AyP5z+kMzXfj/AE43/kfzn9IZmu/H+nG/8j+c/pDM134/137j1qUbfWjTvGj6njLcqjrbUVLk2+xjsr/Vybsd29VlRjIqqyqjJYYboAAAAAAAAAAAAAAAAAAItpxphT0Zp7NPCdomvY4ciWW3Uwyj4M21guVo179+LcdVGW211LfUlVtsnOc3jKUs2/u5kluSSRHKmZmc53uAiAAAAAAAAAABY2rrTv1Ds2W+5ex5Uqsn7nzQqPueZ/Byy9rW7hsTs/JXu+0rdK6IAAAAAAAAAAAAAAAAium+mdPRqGzSwnaJRxhDkistuphkvBm8OTe0a9+/FuPhvUbbbXUt9SVW2yc5zeMpSzb+7mSW5JJEcqZmZzne4CIAAAAAAAAAAAABY2rrTz1Ds2W+5ex5Uqsn7nyKE33PM/g5Ze1rcw2J2fkr3faVuldIAAAAAAAAAAAAAAAo/W32zl4qH4iS5WM4nZDCNYAAAAAAAAAAAAABjUyfQEbR08l0GTvsgAAAAAAAAAAAAAAKP1t9s5eKh+IkuVjOJ2QwjWAAAI9ylohb60VKlZqzUkmmtnBprFPMr2/4LnhZesy8Pitb/H8wae74T1mXh8Vrf4/mDT3fC+x0KvGTwVlq/wA9lLyuQXT3fC5PWHeXxWfWUvPC6a7y9Hl3tc9e5pKF6U5U5SWKTcXissU4tojyrt1UTlVDoBiAAMamT6AjaOnkugyd9kAAAAAAAAAAAAAABR+tvtnLxUPxElysZxOyGEawAA+SyfQEnc2auunwVClGPJTivJFIyd6nc7QUAAAKh11e+bP4l/XJLnY76qVdEaQAAxqZPoCNo6eS6DJ32QAAAAAAAAAAAAAAFH62+2cvFQ/ESXKxnE7IYRrAAD5PJ9ASWzth9yp/uR+hGTvRuc4UAAAI/pJofZtJJwnePC4wjsrYngsG8d+4PG5YpufU8fitsHPaOtXmh56O118zitsHPaOtXmg0drr5nFbYOe0davNBo7XXzHqssDzdo61eaTI0drr5pulhkVtPoAAAAAAAAAAAAAAFH62+2cvFQ/ESXKxnE7IYRrAAD5PJ9ASWzth9yp/uR+hGTvRuc4UAAAAAAAAAAAAAAAAAAAAAAAAAFH62+2cvFQ/ESXKxnE7IYRrAAA94R70NM7wppKFqq4JYLdDJZfBK99Rd8TL17Xj8aq+SHmg1F3xeh69rx+NVfJDzQai74vQ9e14/Gqvkh5oNRd8Xoeva8fjVXyQ80Gou+L0PXtePxqr5IeaDUXfF6Hr2vH41V8kPNBqLvi9Ho3DrEtlgrRleNSdellOElHHDng0lg14dzy8KM7eKrpn5pzhdN22+nelKFawyU4TWMWvI0+ZppprkaZXTpqiqM4dkMgAAAAAAAAAAAAAAABR+tvtnLxUPxElysZxOyGEawAAAAAAAAAAAAEm0I0vqaMVMJ4zoTfslPlTy26eOT8GTW7mar3sX5tz0XrYLbTvGnGrYpKcJrGMlk193M096ZXWpqiqM4dgKAAAAAAAAAAAAAAAQXWNoV+3V6ou33eEcHHHdVgskscpLF4PlyfI1JauIw+380b1MTi4NqaaaeDTWDTW5pp5PwEcuYyYgAAAAAAAAAAAAAk2hOl9TRephPGdCb9khyp93T5pYcmTW7mar3sX5tz0X4njkV130AAAAAAAAAAAAAAABA9YegyvlO0XSkrQl2UclWS+iSWT5cnyNSYamIw+381O/1U1OLg2pppp4NNYNNbmmnk/ARzNzEAAAAAAAAAAAAMamT6AjaOnkugyd9kAAAAAAAAAAAAAAAAAQXT7QNX6+HurYhX3bSe6FWOXZYZSXPyrc+TCZNXEYfb+NO9CuLC8Oaz9a/NDV0dzocWF4c1n61+aDR3OhxYXhzWfrX5oNHc6HFheHNZ+tfmg0dzocWF4c1n61+aDR3OhxYXhzWfrX5oNHc6HFheHNZ+tfmg0dzo8HSLR6vo7OMLyUMZx2lsSxWGODx3IPG5aqtzlU8kjzAAGNTJ9ARtHTyXQZO+yAAAAAAAAAAAAAAAAAAAAAAAAAACoddXvmz+Jf1yS52O+qlXRGkAAMamT6AjaOnkugyd9kAAAAAAAAAAAAAAAAAAAAAAAAAAFQ66vfNn8S/rklzsd9VKuiNIAAY1Mn0BG0dPJdBk77IAAAAAAAAAAAAAAClNa9pnSvKSpTnFcFDdGbS5eZkczF1TFz4T9kO9W1e+Vesl+Yau1VznzPVtXvlXrJfmDaq5z5nq2r3yr1kvzBtVc583yVtq4P2Sr1kvzIbdXOfNstYd9KGPcR+hGTuRuc4UAAAKh11e+bP4l/XJLnY76qVdEaQAAxqZPoCNo6eS6DJ32QAAAAAAAAAAAAAAFH62+2cvFQ/ESXKxnE7IYRrAAA1iETWz6zrdQhGEVZmoxSTlTm5NJYYt8JvZc23GMuRH2cnGpb+5snVT9IM11lzo4eM68Oeh1X/wBBNZc6HGdeHPQ6n/kJrLnQ4zrw56HU/wDINZc6I/pBftbSGqqt5bDlGCgtiOC2U5SW7Hnkw8blyq5OdTzCMAABjUyfQEbR08l0GTvsgAAAAAAAAAAAAAAKP1t9s5eKh+IkuVjOJ2QwjWAAAAAAAAAAAAAAY1Mn0BG0dPJdBk77IAAAAAAAAAAAAAACpdbuj1bhvVlJbVJwjGeC302scHLwPHPkZJc/GWpz243K2I0QAAAAAAAAAAAAAHfuW5q1/VlQu+OMpZt+1hDJym+RLH7lvZWVFua6tmGycVgiu4+gAAAAAAAAAAAAAAY1IKonGok01g01imnuaa5QKX1haDu42691puzt9lHN0W+fnjzPkyfIRzMRh9j5qd3ogxGoAAAAAAAAAAAD0LjuetftaNG744ye9t+1hDllN8iX98lvZWVuiqurZpXlcN02TQ2goOdOLn7epVlGMqs0vC8lyRWS8Lbdda3botU5PV/atn2ZS4ahsx2XJ8LHZipb4bTx3Y8nOHptU83cDIAAAAAAAAAAAAAAAxqQVRONRJprBprFNPc01ygVZpBqrqVKzlcM6MaUt+xVlNOD5VFxjLFc2O9ZbyZOfcwczOdG55vFRbu+WPrKvohkw0VznHvscVFu75Y+sq+iGRornOPfY4qLd3yx9ZV9EMjRXOce+xxUW7vlj6yr6IZGiuc499jiot3fLH1lX0QyNFc5x77HFRbu+WPrKvohkaK5zj32OKi3d8sfWVfRDI0VznHvscVFu75Y+sq+iGRornOPfY4qLd3yx9ZV9EMjRXOce+xxUW7lqWPrKvohkaK5zhZ2i2jlHRqjwdk3ye+pUa7KpPnfMlyR5Oltut61apt05Qy0ouf9t2fg47CltwknOOKShUhOSXSotfzJLK5RtRkid+6u6l51rROjWhCFZ48Gk1HsKUYWfHDuZbTwXJghMNevDbVUznv9wsMrbAAAAAAAAAAAAAAAAAAAAAAAAAAA43Wis5R8qAyc0li2sOfHcBjw8O6j/UgZnDw7qP8AUgZs08cgPoAAAAAAAAAAAAAAFM6xNOHe7lZrqbVBPCcuWs1yLmj9PRnJc3EYja+WncgGxHmXkJk0ku0F00nozLg7RjOzye+Kzpt5yp/fHl8DzQ2rGIm38J3JBrsnGt6hlHBpxrNPnT4BrMsvXHT9Pf8A8VjsLmXkJk0Bwis0vIMhdur+2Kx3EqmSpQry3f6alWZY3Oth6srOf7UjGmsN6XkJk5Ls3fWVirU6uC9jqRnl3ElL7hlDKmdmqJW5rqwdgo7WHvqP2VYsuljeHH7U2oReSXkRHLHFLNICeaOJet+8NnD3ZfRRENy3/wBer3yQTYXMvIGmx7H/AE/2B8GxmhT2rtsmPxen5FBJFh27PDp/UPaK9AAAAAAAAAAAAAAGr1T2z6X9Ji4M71maI3bC3XDafU9KNSs+FS7DGpt7K2VF4Y5YZFb9mnasTlHx+KEvRS3/ABS09Uw1JsXfDK+Luu+FSzWeNvpwlKFGCwqQTcXsRUlvW7L+xXXimMozUhrBpRoXnaY0IxjFSjgopKKxpQbwS8LI5WJjK7Pv7JFqcstO1VrSrVCE0qcMNuKeHZSyxEPfBREzVn0TrWFWVhuu08EksYKGCWC9knGD+sytrETlalSWj1jV42uz0qu+NStCMli1jDaW3vWXY4kcu3TtVxHV0KlNwbjPNNp9K3MjCY+zY+4KyvOx2epVUZbdGEnik1tOCx/viZO3RO1RE9FU64qcaVvpqkkv+mjkkt/CVeYkudjOJH6/119U8FUvJKok1wM9zWK+CITB8TssnWJSjSuq08Ekuxjkkvhw5it7EcKpQcsmRx53Nk7pstN2ejjCHuUPgruUV3aYjKHoRioLCKSS5FkGT6AAAAAAAAAAAAAABrppTcFbR2u6dtWKk26c0uwqQxzXM1isY8nQ03HFu26rdWUly6UWy447F11nCDltOOxCUXLdj7aLayWQKL1dEZUyn2hWsh2qfA6RuKc5dhVSUYYv4NRcm/KXh34ZjNuWMVnOVazSt5QGsftrav3ofZUyORieLPv7JJqT93tPi4fWkIe2B31dkg1x2ngrBCC/7leK/kozn9MUJe2MnK3l1V3q5p8LelmW/dKT3eClN/cGnho/+se/s8zSOlwFstMe5tFRfy4SWBHndjKur9yujVhafVN10Mc4bcH/AOM5bP8AjsmUOnhZztQgeub3/T/ho/aVSS1MbxI/X+utqj7ZLxM/wiEwfE7LK1kdq7T+7H7SJW7ieFUoExch6NC+7VDZjC02pJYJJWiokllgltbgzi5XznzbJGTtgAAAAAAAAAAAAAAEWvu9Lqvuk6N5WiySi8vZobUJckoPHsWvzWTZHhXVZrjKqY80PvbQOwQsNa1XPaK1Xg4SknwlKVNyisWnswX0hrV4a3FE1Uzn5K1I0WxuiT2rvsjlv/6Wl9lEyh2rX0U/qFNazVhetpw/2/saZJczE8We3okGpP3e0+Lh9aQh7YHfV2dnXbaPetNf7kmv6Ix+mQlljp+mP2gejF8/sC1QtChwjgpYR29lNyi473svnYalq5/x1bWThv28f2vaatfY2OFltbO1tYPBJ78FjljkEuV7dU1c1o6lrTt2StTb9pXx6IzhHL+cZCG/gp+SY6o5rm9/0/4aP2lUS8MbxI/X+utqj7ZLxM/wiEwfE7LK1kdq7T+7H7SJW7ieFUoCW5GLjyvy6dD7BOhRc7NRbdODbcd7eysW3zmTsU2LeUfLCUB7gAAAAAAAAAAAAAAGsFpg6U5xqJpxk001g1JNppp5GLhTvlKbn0thYLrr2KpCpKVXb2ZJrYipxS5Xjmm93OV70X4ptTRlzRJ7syNdsforTdGwWSNVOMo2akmmsGpKnFNNPJmUO3ajKiP1CmNZ3bW0/wDr+xpkly8TxZ7eiQak/d7T4uH1pCHtgd9XZ09clo4S3whyQoR/qlObf9lESxxs/PEdEe0V0aq6T1JwsUoR2IbTc8cN7wS3J78/IHjaszcmYhx6T3BU0brqjbJQlJwU8YY4bLcks0u5YS7am3VlKY6lLTsV7TSfw6cZ/wBEnF/aIQ2cFPxmHU1ze/6f8NH7SqJY43iR+v8AXW1R9sl4mf4RCYPidllayO1dp/dj9pErdxPCqUC1iYuOtCxa14WalCErLNuEIxxVVYNpJdz4CuhGNiI+lYlw3mr4s1KvGLgqkdrZbxa385W7RVt0xVzd8MgAAAAAAAAAAAAAEL070FjpF7Nd7hTtC3Nyx2KsVkp4Lc1yS5tz5MDVv4aLnxj4ShPFXb+6snWz9GTJraO50SXQnVx+y6vDX66dScH7FCDbpxfdy2ksWuRZLPe8MGT3sYXZnaqWKVuKy0x1e2q/LbVr2SdmUKmzgpzmpdjTjB4pQazi+UjQvYWuuuaoyerq70Or6MTrSvCVGXCRio8FKTwwcnLa2ornWH8w9cNYqtzOby9MtALXf1tq17PUsyhLZUFOU1JRjCKeOzBr2yk83mHnew1ddc1RMPX1daIVtGHXleEqMnUUFHg3J4KO25Y7UVntLyB6YaxVbz2vu6+sLQqvpLXp1bvlRjs09iXCSmm+yclhsxfdMqYjD1XJiaXW0F0FtWjlsVa1zs8ocHKElCc3Lfg1gpQSziuVEY2MPXbrznJzawNCLRpLaoVbBOhGMaKg1UlNS2lOct2zBrDCSKuIw9VyrOMtzh0F0DtOj1rVa2zs8o8HKOFOU3LGWGHtoJchEw+Hqt17U5Jfpbdc76sVahZXBTqJJObaisJRlvwTfIVs3aJrommFYcU9u75Y/wCup6MmTQ0VznBxUW7vlj6yp6MZGiuc4Wno1dsrnslGhWak6cNluOODeLyxK6FunYpink9MMwAAAAAAAAAAAAAAAAAAAAAAAAAAAAAAAAAAA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90" name="Picture 10" descr="http://hep.pa.msu.edu/people/huaqiao/images/msu_s_green_large.gif"/>
          <p:cNvPicPr>
            <a:picLocks noChangeAspect="1" noChangeArrowheads="1"/>
          </p:cNvPicPr>
          <p:nvPr/>
        </p:nvPicPr>
        <p:blipFill>
          <a:blip r:embed="rId3" cstate="print"/>
          <a:srcRect/>
          <a:stretch>
            <a:fillRect/>
          </a:stretch>
        </p:blipFill>
        <p:spPr bwMode="auto">
          <a:xfrm>
            <a:off x="6553200" y="152400"/>
            <a:ext cx="1142999" cy="1143000"/>
          </a:xfrm>
          <a:prstGeom prst="rect">
            <a:avLst/>
          </a:prstGeom>
          <a:noFill/>
        </p:spPr>
      </p:pic>
      <p:pic>
        <p:nvPicPr>
          <p:cNvPr id="20492" name="Picture 12" descr="http://www2.archivists.org/sites/all/files/imagecache/program_logo/warrior_logo1.jpg"/>
          <p:cNvPicPr>
            <a:picLocks noChangeAspect="1" noChangeArrowheads="1"/>
          </p:cNvPicPr>
          <p:nvPr/>
        </p:nvPicPr>
        <p:blipFill>
          <a:blip r:embed="rId4" cstate="print"/>
          <a:srcRect/>
          <a:stretch>
            <a:fillRect/>
          </a:stretch>
        </p:blipFill>
        <p:spPr bwMode="auto">
          <a:xfrm>
            <a:off x="6324600" y="1371600"/>
            <a:ext cx="1752600" cy="1183006"/>
          </a:xfrm>
          <a:prstGeom prst="rect">
            <a:avLst/>
          </a:prstGeom>
          <a:noFill/>
        </p:spPr>
      </p:pic>
      <p:pic>
        <p:nvPicPr>
          <p:cNvPr id="20494" name="Picture 14" descr="http://teamfreq.com/wp-content/uploads/2013/07/central_mich1.gif"/>
          <p:cNvPicPr>
            <a:picLocks noChangeAspect="1" noChangeArrowheads="1"/>
          </p:cNvPicPr>
          <p:nvPr/>
        </p:nvPicPr>
        <p:blipFill>
          <a:blip r:embed="rId5" cstate="print"/>
          <a:srcRect/>
          <a:stretch>
            <a:fillRect/>
          </a:stretch>
        </p:blipFill>
        <p:spPr bwMode="auto">
          <a:xfrm>
            <a:off x="6591300" y="2514600"/>
            <a:ext cx="1333500" cy="1019176"/>
          </a:xfrm>
          <a:prstGeom prst="rect">
            <a:avLst/>
          </a:prstGeom>
          <a:noFill/>
        </p:spPr>
      </p:pic>
      <p:pic>
        <p:nvPicPr>
          <p:cNvPr id="20496" name="Picture 16" descr="http://www.eduhacker.net/wp-content/uploads/2013/06/logo_grandvalley_top-blue_web.jpg"/>
          <p:cNvPicPr>
            <a:picLocks noChangeAspect="1" noChangeArrowheads="1"/>
          </p:cNvPicPr>
          <p:nvPr/>
        </p:nvPicPr>
        <p:blipFill>
          <a:blip r:embed="rId6" cstate="print"/>
          <a:srcRect/>
          <a:stretch>
            <a:fillRect/>
          </a:stretch>
        </p:blipFill>
        <p:spPr bwMode="auto">
          <a:xfrm>
            <a:off x="4587951" y="152400"/>
            <a:ext cx="1736649" cy="1066800"/>
          </a:xfrm>
          <a:prstGeom prst="rect">
            <a:avLst/>
          </a:prstGeom>
          <a:noFill/>
        </p:spPr>
      </p:pic>
      <p:pic>
        <p:nvPicPr>
          <p:cNvPr id="20498" name="Picture 18" descr="http://www.imgcollegeseating.com/pilotFiles/affiliateSchools/thumbs/WMU.jpg"/>
          <p:cNvPicPr>
            <a:picLocks noChangeAspect="1" noChangeArrowheads="1"/>
          </p:cNvPicPr>
          <p:nvPr/>
        </p:nvPicPr>
        <p:blipFill>
          <a:blip r:embed="rId7" cstate="print"/>
          <a:srcRect/>
          <a:stretch>
            <a:fillRect/>
          </a:stretch>
        </p:blipFill>
        <p:spPr bwMode="auto">
          <a:xfrm>
            <a:off x="6667500" y="3657600"/>
            <a:ext cx="1333500" cy="1009650"/>
          </a:xfrm>
          <a:prstGeom prst="rect">
            <a:avLst/>
          </a:prstGeom>
          <a:noFill/>
        </p:spPr>
      </p:pic>
      <p:pic>
        <p:nvPicPr>
          <p:cNvPr id="20500" name="Picture 20" descr="http://www.degreedriven.com/images/logo/G8RWHPBGSX.jpg"/>
          <p:cNvPicPr>
            <a:picLocks noChangeAspect="1" noChangeArrowheads="1"/>
          </p:cNvPicPr>
          <p:nvPr/>
        </p:nvPicPr>
        <p:blipFill>
          <a:blip r:embed="rId8" cstate="print"/>
          <a:srcRect/>
          <a:stretch>
            <a:fillRect/>
          </a:stretch>
        </p:blipFill>
        <p:spPr bwMode="auto">
          <a:xfrm>
            <a:off x="6629400" y="5791200"/>
            <a:ext cx="1333500" cy="9334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1143000"/>
          </a:xfrm>
        </p:spPr>
        <p:txBody>
          <a:bodyPr/>
          <a:lstStyle/>
          <a:p>
            <a:r>
              <a:rPr lang="en-US" dirty="0" smtClean="0"/>
              <a:t>Fun Facts</a:t>
            </a:r>
            <a:endParaRPr lang="en-US" dirty="0"/>
          </a:p>
        </p:txBody>
      </p:sp>
      <p:sp>
        <p:nvSpPr>
          <p:cNvPr id="3" name="Content Placeholder 2"/>
          <p:cNvSpPr>
            <a:spLocks noGrp="1"/>
          </p:cNvSpPr>
          <p:nvPr>
            <p:ph idx="1"/>
          </p:nvPr>
        </p:nvSpPr>
        <p:spPr>
          <a:xfrm>
            <a:off x="228600" y="914400"/>
            <a:ext cx="5105400" cy="5943600"/>
          </a:xfrm>
        </p:spPr>
        <p:txBody>
          <a:bodyPr>
            <a:normAutofit fontScale="62500" lnSpcReduction="20000"/>
          </a:bodyPr>
          <a:lstStyle/>
          <a:p>
            <a:r>
              <a:rPr dirty="0" smtClean="0"/>
              <a:t>Although Michigan is often called the "Wolverine State" there are no longer any wolverines in Michigan. </a:t>
            </a:r>
            <a:endParaRPr lang="en-US" dirty="0" smtClean="0"/>
          </a:p>
          <a:p>
            <a:r>
              <a:rPr dirty="0" smtClean="0"/>
              <a:t>Detroit is known as the car capital of the world. </a:t>
            </a:r>
            <a:endParaRPr lang="en-US" dirty="0" smtClean="0"/>
          </a:p>
          <a:p>
            <a:r>
              <a:rPr dirty="0" smtClean="0"/>
              <a:t>The painted turtle is Michigan's state reptile.</a:t>
            </a:r>
            <a:endParaRPr lang="en-US" dirty="0" smtClean="0"/>
          </a:p>
          <a:p>
            <a:r>
              <a:rPr dirty="0" smtClean="0"/>
              <a:t>The western shore of Michigan has many sand dunes. The Sleeping Bear Dunes rise 460 feet above Lake Michigan. Living among the dunes is the dwarf lake iris the official state wildflower. </a:t>
            </a:r>
            <a:endParaRPr lang="en-US" dirty="0" smtClean="0"/>
          </a:p>
          <a:p>
            <a:r>
              <a:rPr dirty="0" smtClean="0"/>
              <a:t>Michigan has the longest freshwater shoreline in the world. </a:t>
            </a:r>
            <a:endParaRPr lang="en-US" dirty="0" smtClean="0"/>
          </a:p>
          <a:p>
            <a:r>
              <a:rPr dirty="0" smtClean="0"/>
              <a:t>The Detroit Zoo was the first zoo in America to feature cageless, open-exhibits that allowed the animals more freedom to roam. </a:t>
            </a:r>
            <a:endParaRPr lang="en-US" dirty="0" smtClean="0"/>
          </a:p>
          <a:p>
            <a:r>
              <a:rPr dirty="0" smtClean="0"/>
              <a:t>Michigan has more than 11,000 inland lakes and more than 36,000 miles of streams. </a:t>
            </a:r>
            <a:endParaRPr lang="en-US" dirty="0" smtClean="0"/>
          </a:p>
          <a:p>
            <a:r>
              <a:rPr dirty="0" smtClean="0"/>
              <a:t>Michigan has 116 lighthouses and navigational lights. </a:t>
            </a:r>
            <a:endParaRPr lang="en-US" dirty="0" smtClean="0"/>
          </a:p>
          <a:p>
            <a:r>
              <a:rPr dirty="0" smtClean="0"/>
              <a:t>Isle Royal Park shelters one of the largest moose herds remaining in the United States.</a:t>
            </a:r>
            <a:endParaRPr lang="en-US" dirty="0" smtClean="0"/>
          </a:p>
          <a:p>
            <a:r>
              <a:rPr dirty="0" smtClean="0"/>
              <a:t>Standing anywhere in the state a person is within 85 miles of one of the Great Lakes. </a:t>
            </a:r>
            <a:endParaRPr lang="en-US" dirty="0" smtClean="0"/>
          </a:p>
          <a:p>
            <a:r>
              <a:rPr dirty="0" smtClean="0"/>
              <a:t>Michigan has 116 lighthouses and navigational lights.   </a:t>
            </a:r>
            <a:endParaRPr lang="en-US" dirty="0" smtClean="0"/>
          </a:p>
          <a:p>
            <a:endParaRPr lang="en-US" dirty="0"/>
          </a:p>
        </p:txBody>
      </p:sp>
      <p:pic>
        <p:nvPicPr>
          <p:cNvPr id="4" name="Picture 3"/>
          <p:cNvPicPr>
            <a:picLocks noChangeAspect="1"/>
          </p:cNvPicPr>
          <p:nvPr/>
        </p:nvPicPr>
        <p:blipFill>
          <a:blip r:embed="rId2" cstate="print"/>
          <a:stretch>
            <a:fillRect/>
          </a:stretch>
        </p:blipFill>
        <p:spPr>
          <a:xfrm>
            <a:off x="5486400" y="152400"/>
            <a:ext cx="3429000" cy="2220325"/>
          </a:xfrm>
          <a:prstGeom prst="rect">
            <a:avLst/>
          </a:prstGeom>
        </p:spPr>
      </p:pic>
      <p:pic>
        <p:nvPicPr>
          <p:cNvPr id="5" name="Picture 4"/>
          <p:cNvPicPr>
            <a:picLocks noChangeAspect="1"/>
          </p:cNvPicPr>
          <p:nvPr/>
        </p:nvPicPr>
        <p:blipFill>
          <a:blip r:embed="rId3" cstate="print"/>
          <a:stretch>
            <a:fillRect/>
          </a:stretch>
        </p:blipFill>
        <p:spPr>
          <a:xfrm>
            <a:off x="5486400" y="2438400"/>
            <a:ext cx="2324100" cy="3098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143000"/>
          </a:xfrm>
        </p:spPr>
        <p:txBody>
          <a:bodyPr/>
          <a:lstStyle/>
          <a:p>
            <a:r>
              <a:rPr lang="en-US" dirty="0" smtClean="0"/>
              <a:t>Video Clips</a:t>
            </a:r>
            <a:endParaRPr lang="en-US" dirty="0"/>
          </a:p>
        </p:txBody>
      </p:sp>
      <p:sp>
        <p:nvSpPr>
          <p:cNvPr id="3" name="Content Placeholder 2"/>
          <p:cNvSpPr>
            <a:spLocks noGrp="1"/>
          </p:cNvSpPr>
          <p:nvPr>
            <p:ph idx="1"/>
          </p:nvPr>
        </p:nvSpPr>
        <p:spPr/>
        <p:txBody>
          <a:bodyPr/>
          <a:lstStyle/>
          <a:p>
            <a:r>
              <a:rPr lang="en-US" dirty="0" smtClean="0">
                <a:hlinkClick r:id="rId2"/>
              </a:rPr>
              <a:t>http://www.youtube.com/watch?v=JcBkJEOnJi0</a:t>
            </a:r>
            <a:r>
              <a:rPr lang="en-US" dirty="0" smtClean="0"/>
              <a:t/>
            </a:r>
            <a:br>
              <a:rPr lang="en-US" dirty="0" smtClean="0"/>
            </a:br>
            <a:endParaRPr lang="en-US" dirty="0" smtClean="0"/>
          </a:p>
          <a:p>
            <a:r>
              <a:rPr lang="en-US" dirty="0" smtClean="0">
                <a:hlinkClick r:id="rId3"/>
              </a:rPr>
              <a:t>http://www.youtube.com/watch?v=WgsR6lR2Pr0</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67600" cy="1143000"/>
          </a:xfrm>
        </p:spPr>
        <p:txBody>
          <a:bodyPr>
            <a:normAutofit fontScale="90000"/>
          </a:bodyPr>
          <a:lstStyle/>
          <a:p>
            <a:r>
              <a:rPr lang="en-US" dirty="0" smtClean="0"/>
              <a:t>How the great lakes came to be</a:t>
            </a:r>
            <a:endParaRPr lang="en-US" dirty="0"/>
          </a:p>
        </p:txBody>
      </p:sp>
      <p:sp>
        <p:nvSpPr>
          <p:cNvPr id="3" name="Content Placeholder 2"/>
          <p:cNvSpPr>
            <a:spLocks noGrp="1"/>
          </p:cNvSpPr>
          <p:nvPr>
            <p:ph idx="1"/>
          </p:nvPr>
        </p:nvSpPr>
        <p:spPr/>
        <p:txBody>
          <a:bodyPr/>
          <a:lstStyle/>
          <a:p>
            <a:r>
              <a:rPr lang="en-US" dirty="0" smtClean="0"/>
              <a:t>View the Great Lakes video link below:</a:t>
            </a:r>
          </a:p>
          <a:p>
            <a:endParaRPr lang="en-US" dirty="0"/>
          </a:p>
          <a:p>
            <a:r>
              <a:rPr lang="en-US" dirty="0">
                <a:hlinkClick r:id="rId2"/>
              </a:rPr>
              <a:t>https://</a:t>
            </a:r>
            <a:r>
              <a:rPr lang="en-US" dirty="0" err="1">
                <a:hlinkClick r:id="rId2"/>
              </a:rPr>
              <a:t>youtu.be</a:t>
            </a:r>
            <a:r>
              <a:rPr lang="en-US" dirty="0">
                <a:hlinkClick r:id="rId2"/>
              </a:rPr>
              <a:t>/ibTWQogsbL8</a:t>
            </a: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900" y="3352800"/>
            <a:ext cx="3657600" cy="273588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991</TotalTime>
  <Words>286</Words>
  <Application>Microsoft Macintosh PowerPoint</Application>
  <PresentationFormat>On-screen Show (4:3)</PresentationFormat>
  <Paragraphs>48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Trebuchet MS</vt:lpstr>
      <vt:lpstr>Wingdings</vt:lpstr>
      <vt:lpstr>Wingdings 2</vt:lpstr>
      <vt:lpstr>Opulent</vt:lpstr>
      <vt:lpstr>Movement</vt:lpstr>
      <vt:lpstr>Human Environment Interaction</vt:lpstr>
      <vt:lpstr>PowerPoint Presentation</vt:lpstr>
      <vt:lpstr>The State of Michigan</vt:lpstr>
      <vt:lpstr>Universities</vt:lpstr>
      <vt:lpstr>Fun Facts</vt:lpstr>
      <vt:lpstr>Video Clips</vt:lpstr>
      <vt:lpstr>How the great lakes came to be</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Michigan Geography</dc:title>
  <dc:creator>Hillary Hanel</dc:creator>
  <cp:lastModifiedBy>Microsoft Office User</cp:lastModifiedBy>
  <cp:revision>66</cp:revision>
  <dcterms:created xsi:type="dcterms:W3CDTF">2013-11-19T00:50:15Z</dcterms:created>
  <dcterms:modified xsi:type="dcterms:W3CDTF">2016-10-30T15:17:17Z</dcterms:modified>
</cp:coreProperties>
</file>